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4" r:id="rId1"/>
  </p:sldMasterIdLst>
  <p:notesMasterIdLst>
    <p:notesMasterId r:id="rId3"/>
  </p:notesMasterIdLst>
  <p:sldIdLst>
    <p:sldId id="256" r:id="rId2"/>
  </p:sldIdLst>
  <p:sldSz cx="12192000" cy="6858000"/>
  <p:notesSz cx="6858000" cy="994727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17" autoAdjust="0"/>
    <p:restoredTop sz="92375" autoAdjust="0"/>
  </p:normalViewPr>
  <p:slideViewPr>
    <p:cSldViewPr snapToGrid="0">
      <p:cViewPr varScale="1">
        <p:scale>
          <a:sx n="84" d="100"/>
          <a:sy n="84" d="100"/>
        </p:scale>
        <p:origin x="408" y="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9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9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386450C-0BC2-40F4-9EB8-7C84ABAF4C9E}" type="datetimeFigureOut">
              <a:rPr lang="ru-RU" smtClean="0"/>
              <a:t>07.12.2018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44500" y="1243013"/>
            <a:ext cx="5969000" cy="33575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787126"/>
            <a:ext cx="5486400" cy="391674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8185"/>
            <a:ext cx="2971800" cy="499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9448185"/>
            <a:ext cx="2971800" cy="499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34986C5-E18D-42F2-8E44-235DA48C8B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8805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4986C5-E18D-42F2-8E44-235DA48C8B64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29817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555FA3-7494-41A7-9B77-27900773AEDD}" type="datetimeFigureOut">
              <a:rPr lang="ru-RU" smtClean="0"/>
              <a:t>07.12.2018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2CFA0A-109E-4EAD-83D0-5E2DA5C573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69693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555FA3-7494-41A7-9B77-27900773AEDD}" type="datetimeFigureOut">
              <a:rPr lang="ru-RU" smtClean="0"/>
              <a:t>07.12.2018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2CFA0A-109E-4EAD-83D0-5E2DA5C573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73465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555FA3-7494-41A7-9B77-27900773AEDD}" type="datetimeFigureOut">
              <a:rPr lang="ru-RU" smtClean="0"/>
              <a:t>07.12.2018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2CFA0A-109E-4EAD-83D0-5E2DA5C573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97261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555FA3-7494-41A7-9B77-27900773AEDD}" type="datetimeFigureOut">
              <a:rPr lang="ru-RU" smtClean="0"/>
              <a:t>07.12.2018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2CFA0A-109E-4EAD-83D0-5E2DA5C573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71891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555FA3-7494-41A7-9B77-27900773AEDD}" type="datetimeFigureOut">
              <a:rPr lang="ru-RU" smtClean="0"/>
              <a:t>07.12.2018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2CFA0A-109E-4EAD-83D0-5E2DA5C573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41150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555FA3-7494-41A7-9B77-27900773AEDD}" type="datetimeFigureOut">
              <a:rPr lang="ru-RU" smtClean="0"/>
              <a:t>07.12.2018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2CFA0A-109E-4EAD-83D0-5E2DA5C573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63112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555FA3-7494-41A7-9B77-27900773AEDD}" type="datetimeFigureOut">
              <a:rPr lang="ru-RU" smtClean="0"/>
              <a:t>07.12.2018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2CFA0A-109E-4EAD-83D0-5E2DA5C573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13343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555FA3-7494-41A7-9B77-27900773AEDD}" type="datetimeFigureOut">
              <a:rPr lang="ru-RU" smtClean="0"/>
              <a:t>07.12.2018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2CFA0A-109E-4EAD-83D0-5E2DA5C573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17366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555FA3-7494-41A7-9B77-27900773AEDD}" type="datetimeFigureOut">
              <a:rPr lang="ru-RU" smtClean="0"/>
              <a:t>07.12.2018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2CFA0A-109E-4EAD-83D0-5E2DA5C573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38208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555FA3-7494-41A7-9B77-27900773AEDD}" type="datetimeFigureOut">
              <a:rPr lang="ru-RU" smtClean="0"/>
              <a:t>07.12.2018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2CFA0A-109E-4EAD-83D0-5E2DA5C573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53901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555FA3-7494-41A7-9B77-27900773AEDD}" type="datetimeFigureOut">
              <a:rPr lang="ru-RU" smtClean="0"/>
              <a:t>07.12.2018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2CFA0A-109E-4EAD-83D0-5E2DA5C573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14518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555FA3-7494-41A7-9B77-27900773AEDD}" type="datetimeFigureOut">
              <a:rPr lang="ru-RU" smtClean="0"/>
              <a:t>07.12.2018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2CFA0A-109E-4EAD-83D0-5E2DA5C573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10243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  <p:sldLayoutId id="2147483699" r:id="rId5"/>
    <p:sldLayoutId id="2147483700" r:id="rId6"/>
    <p:sldLayoutId id="2147483701" r:id="rId7"/>
    <p:sldLayoutId id="2147483702" r:id="rId8"/>
    <p:sldLayoutId id="2147483703" r:id="rId9"/>
    <p:sldLayoutId id="2147483704" r:id="rId10"/>
    <p:sldLayoutId id="214748370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openxmlformats.org/officeDocument/2006/relationships/image" Target="../media/image1.png"/><Relationship Id="rId7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.jpeg"/><Relationship Id="rId5" Type="http://schemas.openxmlformats.org/officeDocument/2006/relationships/image" Target="../media/image2.jpeg"/><Relationship Id="rId4" Type="http://schemas.microsoft.com/office/2007/relationships/hdphoto" Target="../media/hdphoto1.wdp"/><Relationship Id="rId9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-98000"/>
                    </a14:imgEffect>
                    <a14:imgEffect>
                      <a14:brightnessContrast bright="1000" contrast="-15000"/>
                    </a14:imgEffect>
                  </a14:imgLayer>
                </a14:imgProps>
              </a:ext>
            </a:extLst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65094" y="658273"/>
            <a:ext cx="7766767" cy="102888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700" i="1" dirty="0">
                <a:solidFill>
                  <a:srgbClr val="C00000"/>
                </a:solidFill>
                <a:latin typeface="Georgia" panose="02040502050405020303" pitchFamily="18" charset="0"/>
              </a:rPr>
              <a:t>Нововилговское сельское поселение </a:t>
            </a:r>
            <a:r>
              <a:rPr lang="ru-RU" sz="2700" i="1" dirty="0" smtClean="0">
                <a:solidFill>
                  <a:srgbClr val="C00000"/>
                </a:solidFill>
                <a:latin typeface="Georgia" panose="02040502050405020303" pitchFamily="18" charset="0"/>
              </a:rPr>
              <a:t/>
            </a:r>
            <a:br>
              <a:rPr lang="ru-RU" sz="2700" i="1" dirty="0" smtClean="0">
                <a:solidFill>
                  <a:srgbClr val="C00000"/>
                </a:solidFill>
                <a:latin typeface="Georgia" panose="02040502050405020303" pitchFamily="18" charset="0"/>
              </a:rPr>
            </a:br>
            <a:r>
              <a:rPr lang="ru-RU" sz="2700" i="1" dirty="0" smtClean="0">
                <a:solidFill>
                  <a:srgbClr val="C00000"/>
                </a:solidFill>
                <a:latin typeface="Georgia" panose="02040502050405020303" pitchFamily="18" charset="0"/>
              </a:rPr>
              <a:t>Прионежского </a:t>
            </a:r>
            <a:r>
              <a:rPr lang="ru-RU" sz="2700" i="1" dirty="0">
                <a:solidFill>
                  <a:srgbClr val="C00000"/>
                </a:solidFill>
                <a:latin typeface="Georgia" panose="02040502050405020303" pitchFamily="18" charset="0"/>
              </a:rPr>
              <a:t>муниципального района</a:t>
            </a:r>
            <a:br>
              <a:rPr lang="ru-RU" sz="2700" i="1" dirty="0">
                <a:solidFill>
                  <a:srgbClr val="C00000"/>
                </a:solidFill>
                <a:latin typeface="Georgia" panose="02040502050405020303" pitchFamily="18" charset="0"/>
              </a:rPr>
            </a:br>
            <a:r>
              <a:rPr lang="ru-RU" sz="2700" i="1" dirty="0">
                <a:solidFill>
                  <a:srgbClr val="C00000"/>
                </a:solidFill>
                <a:latin typeface="Georgia" panose="02040502050405020303" pitchFamily="18" charset="0"/>
              </a:rPr>
              <a:t>населенный пункт </a:t>
            </a:r>
            <a:r>
              <a:rPr lang="ru-RU" sz="2700" i="1" dirty="0" smtClean="0">
                <a:solidFill>
                  <a:srgbClr val="C00000"/>
                </a:solidFill>
                <a:latin typeface="Georgia" panose="02040502050405020303" pitchFamily="18" charset="0"/>
              </a:rPr>
              <a:t> - п</a:t>
            </a:r>
            <a:r>
              <a:rPr lang="ru-RU" sz="2700" i="1" dirty="0">
                <a:solidFill>
                  <a:srgbClr val="C00000"/>
                </a:solidFill>
                <a:latin typeface="Georgia" panose="02040502050405020303" pitchFamily="18" charset="0"/>
              </a:rPr>
              <a:t>. Новая </a:t>
            </a:r>
            <a:r>
              <a:rPr lang="ru-RU" sz="2700" i="1" dirty="0" smtClean="0">
                <a:solidFill>
                  <a:srgbClr val="C00000"/>
                </a:solidFill>
                <a:latin typeface="Georgia" panose="02040502050405020303" pitchFamily="18" charset="0"/>
              </a:rPr>
              <a:t>Вилга</a:t>
            </a:r>
            <a:r>
              <a:rPr lang="ru-RU" sz="3100" i="1" dirty="0">
                <a:solidFill>
                  <a:srgbClr val="7030A0"/>
                </a:solidFill>
                <a:latin typeface="Georgia" panose="02040502050405020303" pitchFamily="18" charset="0"/>
              </a:rPr>
              <a:t/>
            </a:r>
            <a:br>
              <a:rPr lang="ru-RU" sz="3100" i="1" dirty="0">
                <a:solidFill>
                  <a:srgbClr val="7030A0"/>
                </a:solidFill>
                <a:latin typeface="Georgia" panose="02040502050405020303" pitchFamily="18" charset="0"/>
              </a:rPr>
            </a:br>
            <a:r>
              <a:rPr lang="ru-RU" sz="3100" i="1" dirty="0" smtClean="0">
                <a:solidFill>
                  <a:srgbClr val="C00000"/>
                </a:solidFill>
                <a:latin typeface="Georgia" panose="02040502050405020303" pitchFamily="18" charset="0"/>
              </a:rPr>
              <a:t/>
            </a:r>
            <a:br>
              <a:rPr lang="ru-RU" sz="3100" i="1" dirty="0" smtClean="0">
                <a:solidFill>
                  <a:srgbClr val="C00000"/>
                </a:solidFill>
                <a:latin typeface="Georgia" panose="02040502050405020303" pitchFamily="18" charset="0"/>
              </a:rPr>
            </a:br>
            <a:r>
              <a:rPr lang="ru-RU" sz="2800" i="1" dirty="0">
                <a:solidFill>
                  <a:srgbClr val="C00000"/>
                </a:solidFill>
                <a:latin typeface="Georgia" panose="02040502050405020303" pitchFamily="18" charset="0"/>
              </a:rPr>
              <a:t/>
            </a:r>
            <a:br>
              <a:rPr lang="ru-RU" sz="2800" i="1" dirty="0">
                <a:solidFill>
                  <a:srgbClr val="C00000"/>
                </a:solidFill>
                <a:latin typeface="Georgia" panose="02040502050405020303" pitchFamily="18" charset="0"/>
              </a:rPr>
            </a:br>
            <a:r>
              <a:rPr lang="ru-RU" sz="2000" dirty="0"/>
              <a:t/>
            </a:r>
            <a:br>
              <a:rPr lang="ru-RU" sz="2000" dirty="0"/>
            </a:br>
            <a:endParaRPr lang="ru-RU" sz="2000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0883" y="2927866"/>
            <a:ext cx="3305934" cy="2203955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211363" y="1512409"/>
            <a:ext cx="587095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600" i="1" dirty="0" smtClean="0">
                <a:solidFill>
                  <a:srgbClr val="002060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Популяризация здорового образа жизни </a:t>
            </a:r>
            <a:r>
              <a:rPr lang="ru-RU" sz="1600" i="1" dirty="0">
                <a:solidFill>
                  <a:srgbClr val="002060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среди взрослого и детского населения </a:t>
            </a:r>
            <a:r>
              <a:rPr lang="ru-RU" sz="1600" i="1" dirty="0" smtClean="0">
                <a:solidFill>
                  <a:srgbClr val="002060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(зима – катание на коньках, игра </a:t>
            </a:r>
            <a:r>
              <a:rPr lang="ru-RU" sz="1600" i="1" dirty="0">
                <a:solidFill>
                  <a:srgbClr val="002060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в хоккей, </a:t>
            </a:r>
            <a:r>
              <a:rPr lang="ru-RU" sz="1600" i="1" dirty="0" smtClean="0">
                <a:solidFill>
                  <a:srgbClr val="002060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уроки физкультуры</a:t>
            </a:r>
            <a:r>
              <a:rPr lang="ru-RU" sz="1600" i="1" dirty="0">
                <a:solidFill>
                  <a:srgbClr val="002060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; лето - </a:t>
            </a:r>
            <a:r>
              <a:rPr lang="ru-RU" sz="1600" i="1" dirty="0" smtClean="0">
                <a:solidFill>
                  <a:srgbClr val="002060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игра </a:t>
            </a:r>
            <a:r>
              <a:rPr lang="ru-RU" sz="1600" i="1" dirty="0">
                <a:solidFill>
                  <a:srgbClr val="002060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в волейбол, </a:t>
            </a:r>
            <a:r>
              <a:rPr lang="ru-RU" sz="1600" i="1" dirty="0" smtClean="0">
                <a:solidFill>
                  <a:srgbClr val="002060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футбол)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600" i="1" dirty="0" smtClean="0">
                <a:solidFill>
                  <a:srgbClr val="002060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Снижение уровня заболеваемости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84036" y="1013130"/>
            <a:ext cx="1117599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i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Обустройство </a:t>
            </a:r>
            <a:r>
              <a:rPr lang="ru-RU" sz="2800" b="1" i="1" dirty="0">
                <a:solidFill>
                  <a:srgbClr val="002060"/>
                </a:solidFill>
                <a:latin typeface="Georgia" panose="02040502050405020303" pitchFamily="18" charset="0"/>
              </a:rPr>
              <a:t>хоккейной </a:t>
            </a:r>
            <a:r>
              <a:rPr lang="ru-RU" sz="2800" b="1" i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площадки в п. Новая Вилга </a:t>
            </a:r>
            <a:endParaRPr lang="ru-RU" sz="2800" dirty="0">
              <a:solidFill>
                <a:srgbClr val="002060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571398" y="2707640"/>
            <a:ext cx="4992806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900" i="1" dirty="0">
                <a:solidFill>
                  <a:srgbClr val="C00000"/>
                </a:solidFill>
                <a:latin typeface="Georgia" panose="02040502050405020303" pitchFamily="18" charset="0"/>
              </a:rPr>
              <a:t>Общая стоимость проекта составляет </a:t>
            </a:r>
            <a:endParaRPr lang="ru-RU" sz="1900" i="1" dirty="0" smtClean="0">
              <a:solidFill>
                <a:srgbClr val="C00000"/>
              </a:solidFill>
              <a:latin typeface="Georgia" panose="02040502050405020303" pitchFamily="18" charset="0"/>
            </a:endParaRPr>
          </a:p>
          <a:p>
            <a:pPr algn="ctr"/>
            <a:r>
              <a:rPr lang="ru-RU" sz="1900" b="1" i="1" dirty="0" smtClean="0">
                <a:solidFill>
                  <a:srgbClr val="C00000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1 187 315 </a:t>
            </a:r>
            <a:r>
              <a:rPr lang="ru-RU" sz="1900" i="1" dirty="0" smtClean="0">
                <a:solidFill>
                  <a:srgbClr val="C00000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руб</a:t>
            </a:r>
            <a:r>
              <a:rPr lang="ru-RU" sz="1900" i="1" dirty="0">
                <a:solidFill>
                  <a:srgbClr val="C00000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. из них:</a:t>
            </a:r>
            <a:r>
              <a:rPr lang="ru-RU" i="1" dirty="0">
                <a:solidFill>
                  <a:srgbClr val="C00000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/>
            </a:r>
            <a:br>
              <a:rPr lang="ru-RU" i="1" dirty="0">
                <a:solidFill>
                  <a:srgbClr val="C00000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</a:br>
            <a:endParaRPr lang="ru-RU" sz="1200" dirty="0">
              <a:latin typeface="Georgia" panose="02040502050405020303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6444114" y="1529846"/>
            <a:ext cx="5363519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600" i="1" dirty="0" smtClean="0">
                <a:solidFill>
                  <a:srgbClr val="002060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Укрепление института семьи, возрождение духовно-нравственных традиций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600" i="1" dirty="0" smtClean="0">
                <a:solidFill>
                  <a:srgbClr val="002060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Наличие своих хоккейных команд в поселке, проведение межпоселенческих соревнований</a:t>
            </a:r>
          </a:p>
        </p:txBody>
      </p:sp>
      <p:sp>
        <p:nvSpPr>
          <p:cNvPr id="19" name="Текст 4"/>
          <p:cNvSpPr>
            <a:spLocks noGrp="1"/>
          </p:cNvSpPr>
          <p:nvPr>
            <p:ph type="body" idx="1"/>
          </p:nvPr>
        </p:nvSpPr>
        <p:spPr>
          <a:xfrm rot="10800000" flipV="1">
            <a:off x="409300" y="2753120"/>
            <a:ext cx="1230813" cy="746826"/>
          </a:xfrm>
        </p:spPr>
        <p:txBody>
          <a:bodyPr>
            <a:noAutofit/>
          </a:bodyPr>
          <a:lstStyle/>
          <a:p>
            <a:r>
              <a:rPr lang="ru-RU" sz="2800" i="1" dirty="0" smtClean="0">
                <a:solidFill>
                  <a:schemeClr val="bg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До…                      </a:t>
            </a:r>
            <a:endParaRPr lang="ru-RU" sz="2800" i="1" dirty="0">
              <a:solidFill>
                <a:schemeClr val="bg1"/>
              </a:solidFill>
              <a:latin typeface="Georgia" panose="02040502050405020303" pitchFamily="18" charset="0"/>
              <a:cs typeface="Times New Roman" panose="02020603050405020304" pitchFamily="18" charset="0"/>
            </a:endParaRPr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0883" y="4872033"/>
            <a:ext cx="3305934" cy="2022769"/>
          </a:xfrm>
          <a:prstGeom prst="rect">
            <a:avLst/>
          </a:prstGeom>
        </p:spPr>
      </p:pic>
      <p:pic>
        <p:nvPicPr>
          <p:cNvPr id="26" name="Рисунок 25" descr="http://i.stekloplastik-bort.ru/u/pic/75/28923ed03411e5ba29c7a4a770815a/-/%D0%BA%D0%BE%D1%80%D0%BE%D0%B1%D0%BA%D0%B0%20%D0%BF%D0%BB%D0%B0%D1%81%D1%82%D0%B8%D0%BA.jpg"/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8806" y="2927866"/>
            <a:ext cx="3292264" cy="4009238"/>
          </a:xfrm>
          <a:prstGeom prst="rect">
            <a:avLst/>
          </a:prstGeom>
          <a:noFill/>
          <a:ln>
            <a:noFill/>
          </a:ln>
        </p:spPr>
      </p:pic>
      <p:sp>
        <p:nvSpPr>
          <p:cNvPr id="27" name="Текст 4"/>
          <p:cNvSpPr>
            <a:spLocks noGrp="1"/>
          </p:cNvSpPr>
          <p:nvPr>
            <p:ph type="body" idx="1"/>
          </p:nvPr>
        </p:nvSpPr>
        <p:spPr>
          <a:xfrm rot="10800000" flipV="1">
            <a:off x="8917883" y="3148493"/>
            <a:ext cx="1747854" cy="406039"/>
          </a:xfrm>
        </p:spPr>
        <p:txBody>
          <a:bodyPr>
            <a:noAutofit/>
          </a:bodyPr>
          <a:lstStyle/>
          <a:p>
            <a:r>
              <a:rPr lang="ru-RU" sz="2800" i="1" dirty="0" smtClean="0">
                <a:solidFill>
                  <a:srgbClr val="002060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После…                      </a:t>
            </a:r>
            <a:endParaRPr lang="ru-RU" sz="2800" i="1" dirty="0">
              <a:solidFill>
                <a:srgbClr val="002060"/>
              </a:solidFill>
              <a:latin typeface="Georgia" panose="02040502050405020303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3229421" y="3435996"/>
            <a:ext cx="5609027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200" i="1" dirty="0" smtClean="0">
                <a:solidFill>
                  <a:srgbClr val="002060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Средства </a:t>
            </a:r>
            <a:r>
              <a:rPr lang="ru-RU" sz="1200" i="1" dirty="0">
                <a:solidFill>
                  <a:srgbClr val="002060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бюджета Республики Карелия- </a:t>
            </a:r>
            <a:r>
              <a:rPr lang="ru-RU" sz="1200" i="1" dirty="0" smtClean="0">
                <a:solidFill>
                  <a:srgbClr val="002060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60,6 </a:t>
            </a:r>
            <a:r>
              <a:rPr lang="ru-RU" sz="1200" i="1" dirty="0">
                <a:solidFill>
                  <a:srgbClr val="002060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% или  </a:t>
            </a:r>
            <a:r>
              <a:rPr lang="ru-RU" sz="1200" i="1" dirty="0" smtClean="0">
                <a:solidFill>
                  <a:srgbClr val="002060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719 512,89 </a:t>
            </a:r>
            <a:r>
              <a:rPr lang="ru-RU" sz="1200" i="1" dirty="0" smtClean="0">
                <a:solidFill>
                  <a:srgbClr val="002060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руб</a:t>
            </a:r>
            <a:r>
              <a:rPr lang="ru-RU" sz="1200" i="1" dirty="0">
                <a:solidFill>
                  <a:srgbClr val="002060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.</a:t>
            </a:r>
            <a:endParaRPr lang="ru-RU" sz="1200" i="1" dirty="0" smtClean="0">
              <a:solidFill>
                <a:srgbClr val="002060"/>
              </a:solidFill>
              <a:latin typeface="Georgia" panose="02040502050405020303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200" i="1" dirty="0" smtClean="0">
                <a:solidFill>
                  <a:srgbClr val="002060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Средства </a:t>
            </a:r>
            <a:r>
              <a:rPr lang="ru-RU" sz="1200" i="1" dirty="0">
                <a:solidFill>
                  <a:srgbClr val="002060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бюджета Нововилговского </a:t>
            </a:r>
            <a:r>
              <a:rPr lang="ru-RU" sz="1200" i="1" dirty="0" smtClean="0">
                <a:solidFill>
                  <a:srgbClr val="002060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сельского </a:t>
            </a:r>
            <a:r>
              <a:rPr lang="ru-RU" sz="1200" i="1" dirty="0">
                <a:solidFill>
                  <a:srgbClr val="002060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поселения </a:t>
            </a:r>
            <a:r>
              <a:rPr lang="ru-RU" sz="1200" i="1" dirty="0" smtClean="0">
                <a:solidFill>
                  <a:srgbClr val="002060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- </a:t>
            </a:r>
            <a:r>
              <a:rPr lang="ru-RU" sz="1200" i="1" dirty="0" smtClean="0">
                <a:solidFill>
                  <a:srgbClr val="002060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25,2 </a:t>
            </a:r>
            <a:r>
              <a:rPr lang="ru-RU" sz="1200" i="1" dirty="0" smtClean="0">
                <a:solidFill>
                  <a:srgbClr val="002060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% или  </a:t>
            </a:r>
            <a:r>
              <a:rPr lang="ru-RU" sz="1200" i="1" dirty="0" smtClean="0">
                <a:solidFill>
                  <a:srgbClr val="002060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299 </a:t>
            </a:r>
            <a:r>
              <a:rPr lang="ru-RU" sz="1200" i="1" smtClean="0">
                <a:solidFill>
                  <a:srgbClr val="002060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203,38 </a:t>
            </a:r>
            <a:r>
              <a:rPr lang="ru-RU" sz="1200" i="1" smtClean="0">
                <a:solidFill>
                  <a:srgbClr val="002060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руб</a:t>
            </a:r>
            <a:r>
              <a:rPr lang="ru-RU" sz="1200" i="1" dirty="0" smtClean="0">
                <a:solidFill>
                  <a:srgbClr val="002060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200" i="1" dirty="0">
                <a:solidFill>
                  <a:srgbClr val="002060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Безвозмездные поступления от физических лиц (жителей)- </a:t>
            </a:r>
            <a:r>
              <a:rPr lang="ru-RU" sz="1200" i="1" dirty="0" smtClean="0">
                <a:solidFill>
                  <a:srgbClr val="002060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10</a:t>
            </a:r>
            <a:r>
              <a:rPr lang="ru-RU" sz="1200" i="1" dirty="0" smtClean="0">
                <a:solidFill>
                  <a:srgbClr val="002060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,83 </a:t>
            </a:r>
            <a:r>
              <a:rPr lang="ru-RU" sz="1200" i="1" dirty="0">
                <a:solidFill>
                  <a:srgbClr val="002060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% или  </a:t>
            </a:r>
            <a:r>
              <a:rPr lang="ru-RU" sz="1200" i="1" dirty="0" smtClean="0">
                <a:solidFill>
                  <a:srgbClr val="002060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128 598,73 руб</a:t>
            </a:r>
            <a:r>
              <a:rPr lang="ru-RU" sz="1200" i="1" dirty="0">
                <a:solidFill>
                  <a:srgbClr val="002060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. </a:t>
            </a:r>
            <a:endParaRPr lang="ru-RU" sz="1200" i="1" dirty="0" smtClean="0">
              <a:solidFill>
                <a:srgbClr val="002060"/>
              </a:solidFill>
              <a:latin typeface="Georgia" panose="02040502050405020303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200" i="1" dirty="0" smtClean="0">
                <a:solidFill>
                  <a:srgbClr val="002060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Безвозмездные </a:t>
            </a:r>
            <a:r>
              <a:rPr lang="ru-RU" sz="1200" i="1" dirty="0">
                <a:solidFill>
                  <a:srgbClr val="002060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поступления от юридических лиц – </a:t>
            </a:r>
            <a:r>
              <a:rPr lang="ru-RU" sz="1200" i="1" dirty="0" smtClean="0">
                <a:solidFill>
                  <a:srgbClr val="002060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3,37  </a:t>
            </a:r>
            <a:r>
              <a:rPr lang="ru-RU" sz="1200" i="1" dirty="0">
                <a:solidFill>
                  <a:srgbClr val="002060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% или  </a:t>
            </a:r>
            <a:r>
              <a:rPr lang="ru-RU" sz="1200" i="1" dirty="0" smtClean="0">
                <a:solidFill>
                  <a:srgbClr val="002060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40</a:t>
            </a:r>
            <a:r>
              <a:rPr lang="ru-RU" sz="1200" i="1" dirty="0" smtClean="0">
                <a:solidFill>
                  <a:srgbClr val="002060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 </a:t>
            </a:r>
            <a:r>
              <a:rPr lang="ru-RU" sz="1200" i="1" dirty="0">
                <a:solidFill>
                  <a:srgbClr val="002060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000 руб.</a:t>
            </a:r>
            <a:r>
              <a:rPr lang="ru-RU" sz="1600" i="1" dirty="0">
                <a:solidFill>
                  <a:srgbClr val="002060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/>
            </a:r>
            <a:br>
              <a:rPr lang="ru-RU" sz="1600" i="1" dirty="0">
                <a:solidFill>
                  <a:srgbClr val="002060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</a:br>
            <a:r>
              <a:rPr lang="ru-RU" sz="1600" i="1" dirty="0">
                <a:solidFill>
                  <a:srgbClr val="002060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               </a:t>
            </a:r>
            <a:endParaRPr lang="ru-RU" sz="1600" dirty="0"/>
          </a:p>
        </p:txBody>
      </p:sp>
      <p:pic>
        <p:nvPicPr>
          <p:cNvPr id="30" name="Рисунок 2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9653" y="4868041"/>
            <a:ext cx="4934551" cy="2010710"/>
          </a:xfrm>
          <a:prstGeom prst="rect">
            <a:avLst/>
          </a:prstGeom>
        </p:spPr>
      </p:pic>
      <p:sp>
        <p:nvSpPr>
          <p:cNvPr id="31" name="Прямоугольник 30"/>
          <p:cNvSpPr/>
          <p:nvPr/>
        </p:nvSpPr>
        <p:spPr>
          <a:xfrm>
            <a:off x="3629653" y="4868041"/>
            <a:ext cx="493455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Проект</a:t>
            </a:r>
            <a:r>
              <a:rPr lang="ru-RU" b="1" dirty="0" smtClean="0">
                <a:solidFill>
                  <a:srgbClr val="C00000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solidFill>
                  <a:schemeClr val="bg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поддержан </a:t>
            </a:r>
            <a:r>
              <a:rPr lang="en-US" b="1" dirty="0" smtClean="0">
                <a:solidFill>
                  <a:schemeClr val="bg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87 </a:t>
            </a:r>
            <a:r>
              <a:rPr lang="ru-RU" b="1" dirty="0" smtClean="0">
                <a:solidFill>
                  <a:schemeClr val="bg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жителями на собрании 22.11.2018</a:t>
            </a:r>
            <a:endParaRPr lang="ru-RU" b="1" dirty="0">
              <a:solidFill>
                <a:schemeClr val="bg1"/>
              </a:solidFill>
              <a:latin typeface="Georgia" panose="02040502050405020303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211363" y="271047"/>
            <a:ext cx="2560416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600" b="1" i="1" dirty="0" smtClean="0">
                <a:solidFill>
                  <a:schemeClr val="accent5">
                    <a:lumMod val="75000"/>
                  </a:schemeClr>
                </a:solidFill>
                <a:latin typeface="Georgia" panose="02040502050405020303" pitchFamily="18" charset="0"/>
              </a:rPr>
              <a:t>ППМИ</a:t>
            </a:r>
            <a:r>
              <a:rPr lang="ru-RU" sz="2600" b="1" i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 </a:t>
            </a:r>
            <a:r>
              <a:rPr lang="ru-RU" sz="2600" b="1" i="1" dirty="0" smtClean="0">
                <a:solidFill>
                  <a:schemeClr val="accent6">
                    <a:lumMod val="75000"/>
                  </a:schemeClr>
                </a:solidFill>
                <a:latin typeface="Georgia" panose="02040502050405020303" pitchFamily="18" charset="0"/>
              </a:rPr>
              <a:t>2019</a:t>
            </a:r>
            <a:endParaRPr lang="ru-RU" sz="2600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21" name="Рисунок 20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06696" y="105955"/>
            <a:ext cx="1506677" cy="1130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02702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416</TotalTime>
  <Words>140</Words>
  <Application>Microsoft Office PowerPoint</Application>
  <PresentationFormat>Широкоэкранный</PresentationFormat>
  <Paragraphs>17</Paragraphs>
  <Slides>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8" baseType="lpstr">
      <vt:lpstr>Arial</vt:lpstr>
      <vt:lpstr>Calibri</vt:lpstr>
      <vt:lpstr>Calibri Light</vt:lpstr>
      <vt:lpstr>Georgia</vt:lpstr>
      <vt:lpstr>Times New Roman</vt:lpstr>
      <vt:lpstr>Wingdings</vt:lpstr>
      <vt:lpstr>Тема Office</vt:lpstr>
      <vt:lpstr>Нововилговское сельское поселение  Прионежского муниципального района населенный пункт  - п. Новая Вилга  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Благоустройство сквера, расположенного на земельном участке с КН 10:20:0030109:212 в п. Новая Вилга</dc:title>
  <dc:creator>Евросеть</dc:creator>
  <cp:lastModifiedBy>Пользователь Windows</cp:lastModifiedBy>
  <cp:revision>35</cp:revision>
  <cp:lastPrinted>2018-12-07T14:10:45Z</cp:lastPrinted>
  <dcterms:created xsi:type="dcterms:W3CDTF">2017-12-08T17:47:42Z</dcterms:created>
  <dcterms:modified xsi:type="dcterms:W3CDTF">2018-12-07T14:50:09Z</dcterms:modified>
</cp:coreProperties>
</file>